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3" r:id="rId3"/>
    <p:sldId id="258" r:id="rId4"/>
    <p:sldId id="259" r:id="rId5"/>
    <p:sldId id="260" r:id="rId6"/>
    <p:sldId id="261" r:id="rId7"/>
    <p:sldId id="269" r:id="rId8"/>
    <p:sldId id="266" r:id="rId9"/>
    <p:sldId id="270" r:id="rId10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6">
          <p15:clr>
            <a:srgbClr val="A4A3A4"/>
          </p15:clr>
        </p15:guide>
        <p15:guide id="2" orient="horz" pos="2243">
          <p15:clr>
            <a:srgbClr val="A4A3A4"/>
          </p15:clr>
        </p15:guide>
        <p15:guide id="3" orient="horz" pos="769">
          <p15:clr>
            <a:srgbClr val="A4A3A4"/>
          </p15:clr>
        </p15:guide>
        <p15:guide id="4" orient="horz" pos="3204">
          <p15:clr>
            <a:srgbClr val="A4A3A4"/>
          </p15:clr>
        </p15:guide>
        <p15:guide id="5" orient="horz" pos="1346">
          <p15:clr>
            <a:srgbClr val="A4A3A4"/>
          </p15:clr>
        </p15:guide>
        <p15:guide id="6" orient="horz" pos="1027">
          <p15:clr>
            <a:srgbClr val="A4A3A4"/>
          </p15:clr>
        </p15:guide>
        <p15:guide id="7" orient="horz" pos="1181">
          <p15:clr>
            <a:srgbClr val="A4A3A4"/>
          </p15:clr>
        </p15:guide>
        <p15:guide id="8" orient="horz" pos="497">
          <p15:clr>
            <a:srgbClr val="A4A3A4"/>
          </p15:clr>
        </p15:guide>
        <p15:guide id="9" orient="horz" pos="2225">
          <p15:clr>
            <a:srgbClr val="A4A3A4"/>
          </p15:clr>
        </p15:guide>
        <p15:guide id="10" pos="5564">
          <p15:clr>
            <a:srgbClr val="A4A3A4"/>
          </p15:clr>
        </p15:guide>
        <p15:guide id="11" pos="2973">
          <p15:clr>
            <a:srgbClr val="A4A3A4"/>
          </p15:clr>
        </p15:guide>
        <p15:guide id="12" pos="242">
          <p15:clr>
            <a:srgbClr val="A4A3A4"/>
          </p15:clr>
        </p15:guide>
        <p15:guide id="13" pos="164">
          <p15:clr>
            <a:srgbClr val="A4A3A4"/>
          </p15:clr>
        </p15:guide>
        <p15:guide id="14" pos="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BC1A22"/>
    <a:srgbClr val="2D5DB2"/>
    <a:srgbClr val="1393A2"/>
    <a:srgbClr val="808080"/>
    <a:srgbClr val="3F80CD"/>
    <a:srgbClr val="3973C0"/>
    <a:srgbClr val="6B7F90"/>
    <a:srgbClr val="CA2E2D"/>
    <a:srgbClr val="55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3047" autoAdjust="0"/>
  </p:normalViewPr>
  <p:slideViewPr>
    <p:cSldViewPr snapToGrid="0">
      <p:cViewPr varScale="1">
        <p:scale>
          <a:sx n="96" d="100"/>
          <a:sy n="96" d="100"/>
        </p:scale>
        <p:origin x="1320" y="58"/>
      </p:cViewPr>
      <p:guideLst>
        <p:guide orient="horz" pos="3146"/>
        <p:guide orient="horz" pos="2243"/>
        <p:guide orient="horz" pos="769"/>
        <p:guide orient="horz" pos="3204"/>
        <p:guide orient="horz" pos="1346"/>
        <p:guide orient="horz" pos="1027"/>
        <p:guide orient="horz" pos="1181"/>
        <p:guide orient="horz" pos="497"/>
        <p:guide orient="horz" pos="2225"/>
        <p:guide pos="5564"/>
        <p:guide pos="2973"/>
        <p:guide pos="242"/>
        <p:guide pos="164"/>
        <p:guide pos="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66732524039045E-2"/>
          <c:y val="6.2852618034247257E-2"/>
          <c:w val="0.93139243160790453"/>
          <c:h val="0.57136269154976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 ROI</c:v>
                </c:pt>
              </c:strCache>
            </c:strRef>
          </c:tx>
          <c:spPr>
            <a:solidFill>
              <a:srgbClr val="2D5DB2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>
                    <a:latin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Nescafé          3 in 1</c:v>
                </c:pt>
                <c:pt idx="1">
                  <c:v>Nescafé Classic</c:v>
                </c:pt>
                <c:pt idx="2">
                  <c:v>Milo</c:v>
                </c:pt>
                <c:pt idx="3">
                  <c:v>Maggi Magic Sarap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1.75</c:v>
                </c:pt>
                <c:pt idx="1">
                  <c:v>1.21</c:v>
                </c:pt>
                <c:pt idx="2">
                  <c:v>3.4</c:v>
                </c:pt>
                <c:pt idx="3">
                  <c:v>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8-48AB-BECD-B627612A7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ROI</c:v>
                </c:pt>
              </c:strCache>
            </c:strRef>
          </c:tx>
          <c:spPr>
            <a:solidFill>
              <a:srgbClr val="80808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>
                    <a:latin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Nescafé          3 in 1</c:v>
                </c:pt>
                <c:pt idx="1">
                  <c:v>Nescafé Classic</c:v>
                </c:pt>
                <c:pt idx="2">
                  <c:v>Milo</c:v>
                </c:pt>
                <c:pt idx="3">
                  <c:v>Maggi Magic Sarap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0.57999999999999996</c:v>
                </c:pt>
                <c:pt idx="1">
                  <c:v>0.52</c:v>
                </c:pt>
                <c:pt idx="2">
                  <c:v>1.31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8-48AB-BECD-B627612A7D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8742424"/>
        <c:axId val="2077501064"/>
      </c:barChart>
      <c:catAx>
        <c:axId val="-2098742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D5DB2"/>
                </a:solidFill>
                <a:latin typeface="Verdana"/>
                <a:cs typeface="Verdana"/>
              </a:defRPr>
            </a:pPr>
            <a:endParaRPr lang="ru-RU"/>
          </a:p>
        </c:txPr>
        <c:crossAx val="2077501064"/>
        <c:crosses val="autoZero"/>
        <c:auto val="1"/>
        <c:lblAlgn val="ctr"/>
        <c:lblOffset val="100"/>
        <c:noMultiLvlLbl val="0"/>
      </c:catAx>
      <c:valAx>
        <c:axId val="2077501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98742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3811604697629458E-2"/>
          <c:y val="6.5790089352397649E-2"/>
          <c:w val="0.41341241129083101"/>
          <c:h val="0.1285536249358880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60E6-6AF6-40F4-9380-740B5D09136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ABB0-9C71-4872-900E-E9D4789F6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1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4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3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5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0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2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BB0-9C71-4872-900E-E9D4789F61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5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6700" y="496888"/>
            <a:ext cx="55368" cy="147090"/>
          </a:xfrm>
          <a:prstGeom prst="rect">
            <a:avLst/>
          </a:prstGeom>
          <a:solidFill>
            <a:srgbClr val="2D5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es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9" y="508250"/>
            <a:ext cx="1578975" cy="1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1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p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86" y="4809206"/>
            <a:ext cx="2309111" cy="2601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66700" y="4867823"/>
            <a:ext cx="55368" cy="147090"/>
          </a:xfrm>
          <a:prstGeom prst="rect">
            <a:avLst/>
          </a:prstGeom>
          <a:solidFill>
            <a:srgbClr val="2D5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s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9" y="4879185"/>
            <a:ext cx="1578975" cy="1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6700" y="255998"/>
            <a:ext cx="55368" cy="255084"/>
          </a:xfrm>
          <a:prstGeom prst="rect">
            <a:avLst/>
          </a:prstGeom>
          <a:solidFill>
            <a:srgbClr val="BC1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p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86" y="4809206"/>
            <a:ext cx="2309111" cy="260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6700" y="4867823"/>
            <a:ext cx="55368" cy="147090"/>
          </a:xfrm>
          <a:prstGeom prst="rect">
            <a:avLst/>
          </a:prstGeom>
          <a:solidFill>
            <a:srgbClr val="2D5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es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9" y="4879185"/>
            <a:ext cx="1578975" cy="1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4732400"/>
          </a:xfrm>
          <a:prstGeom prst="rect">
            <a:avLst/>
          </a:prstGeom>
          <a:solidFill>
            <a:srgbClr val="F6F6F6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6700" y="255998"/>
            <a:ext cx="55368" cy="255084"/>
          </a:xfrm>
          <a:prstGeom prst="rect">
            <a:avLst/>
          </a:prstGeom>
          <a:solidFill>
            <a:srgbClr val="BC1A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p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86" y="4809206"/>
            <a:ext cx="2309111" cy="2601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6700" y="4867823"/>
            <a:ext cx="55368" cy="147090"/>
          </a:xfrm>
          <a:prstGeom prst="rect">
            <a:avLst/>
          </a:prstGeom>
          <a:solidFill>
            <a:srgbClr val="2D5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es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9" y="4879185"/>
            <a:ext cx="1578975" cy="1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3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C11F58F-D106-2D4E-B738-FD8A651C3BA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BE692C2-19BE-8541-8F74-474CA1D2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6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97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3.em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3796" y="1152729"/>
            <a:ext cx="7446022" cy="2079484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3200" dirty="0" smtClean="0">
                <a:solidFill>
                  <a:srgbClr val="2D5DB2"/>
                </a:solidFill>
                <a:latin typeface="Verdana" charset="0"/>
                <a:ea typeface="Verdana" charset="0"/>
                <a:cs typeface="Verdana" charset="0"/>
              </a:rPr>
              <a:t>The existential FMCG challenge:</a:t>
            </a:r>
            <a:r>
              <a:rPr lang="en-US" sz="4000" b="1" dirty="0" smtClean="0">
                <a:solidFill>
                  <a:srgbClr val="2D5DB2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4000" b="1" dirty="0" smtClean="0">
                <a:solidFill>
                  <a:srgbClr val="2D5DB2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b="1" cap="all" dirty="0" smtClean="0">
                <a:solidFill>
                  <a:srgbClr val="2D5DB2"/>
                </a:solidFill>
                <a:latin typeface="Verdana" charset="0"/>
                <a:ea typeface="Verdana" charset="0"/>
                <a:cs typeface="Verdana" charset="0"/>
              </a:rPr>
              <a:t>We are all in this together</a:t>
            </a:r>
            <a:endParaRPr lang="ru-RU" sz="4000" b="1" cap="all" dirty="0">
              <a:solidFill>
                <a:srgbClr val="2D5DB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133710" y="3653589"/>
            <a:ext cx="2662495" cy="1625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3145" y="3653589"/>
            <a:ext cx="42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Martial Rolland</a:t>
            </a:r>
          </a:p>
        </p:txBody>
      </p:sp>
    </p:spTree>
    <p:extLst>
      <p:ext uri="{BB962C8B-B14F-4D97-AF65-F5344CB8AC3E}">
        <p14:creationId xmlns:p14="http://schemas.microsoft.com/office/powerpoint/2010/main" val="21839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84175" y="157163"/>
            <a:ext cx="8759825" cy="441325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4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The new reality of FMCG</a:t>
            </a:r>
            <a:endParaRPr lang="ru-RU" sz="24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00" y="3697193"/>
            <a:ext cx="3679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the high end</a:t>
            </a:r>
          </a:p>
          <a:p>
            <a:pPr algn="ctr"/>
            <a:r>
              <a:rPr lang="en-US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Consumer shift away from big brands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3964" y="3697193"/>
            <a:ext cx="417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the entry level</a:t>
            </a:r>
          </a:p>
          <a:p>
            <a:pPr algn="ctr"/>
            <a:r>
              <a:rPr lang="en-US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Private labels &amp; promo pressure on brands</a:t>
            </a:r>
          </a:p>
        </p:txBody>
      </p:sp>
      <p:pic>
        <p:nvPicPr>
          <p:cNvPr id="4" name="Picture 3" descr="200g-bag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5"/>
          <a:stretch/>
        </p:blipFill>
        <p:spPr>
          <a:xfrm>
            <a:off x="681455" y="1187316"/>
            <a:ext cx="3069280" cy="2401260"/>
          </a:xfrm>
          <a:prstGeom prst="rect">
            <a:avLst/>
          </a:prstGeom>
        </p:spPr>
      </p:pic>
      <p:pic>
        <p:nvPicPr>
          <p:cNvPr id="11" name="Picture 10" descr="1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32" y="1557004"/>
            <a:ext cx="3125497" cy="2031572"/>
          </a:xfrm>
          <a:prstGeom prst="rect">
            <a:avLst/>
          </a:prstGeom>
        </p:spPr>
      </p:pic>
      <p:pic>
        <p:nvPicPr>
          <p:cNvPr id="12" name="Picture 11" descr="дикси_логотип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84" y="852150"/>
            <a:ext cx="2066775" cy="7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rot="5400000">
            <a:off x="3469911" y="1900464"/>
            <a:ext cx="2204180" cy="2069757"/>
          </a:xfrm>
          <a:prstGeom prst="homePlate">
            <a:avLst>
              <a:gd name="adj" fmla="val 22139"/>
            </a:avLst>
          </a:prstGeom>
          <a:solidFill>
            <a:srgbClr val="2D5DB2"/>
          </a:solidFill>
          <a:ln>
            <a:solidFill>
              <a:srgbClr val="2D5D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16200000">
            <a:off x="6270347" y="1446564"/>
            <a:ext cx="2204180" cy="2069757"/>
          </a:xfrm>
          <a:prstGeom prst="homePlate">
            <a:avLst>
              <a:gd name="adj" fmla="val 22139"/>
            </a:avLst>
          </a:prstGeom>
          <a:solidFill>
            <a:srgbClr val="2D5DB2"/>
          </a:solidFill>
          <a:ln>
            <a:solidFill>
              <a:srgbClr val="2D5D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5400000">
            <a:off x="654975" y="1900463"/>
            <a:ext cx="2204180" cy="2069757"/>
          </a:xfrm>
          <a:prstGeom prst="homePlate">
            <a:avLst>
              <a:gd name="adj" fmla="val 22139"/>
            </a:avLst>
          </a:prstGeom>
          <a:solidFill>
            <a:srgbClr val="2D5DB2"/>
          </a:solidFill>
          <a:ln>
            <a:solidFill>
              <a:srgbClr val="2D5D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4983" y="2670298"/>
            <a:ext cx="1779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Verdana"/>
                <a:cs typeface="Verdana"/>
              </a:rPr>
              <a:t>-12</a:t>
            </a:r>
            <a:r>
              <a:rPr lang="en-US" sz="3200" b="1" dirty="0" smtClean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endParaRPr lang="en-US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9811" y="2670298"/>
            <a:ext cx="2039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Verdana"/>
                <a:cs typeface="Verdana"/>
              </a:rPr>
              <a:t>2 </a:t>
            </a:r>
            <a:r>
              <a:rPr lang="en-US" sz="3200" b="1" dirty="0" smtClean="0">
                <a:solidFill>
                  <a:schemeClr val="bg1"/>
                </a:solidFill>
                <a:latin typeface="Verdana"/>
                <a:cs typeface="Verdana"/>
              </a:rPr>
              <a:t>years</a:t>
            </a:r>
            <a:endParaRPr lang="en-US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1141" y="2670298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-300" dirty="0" smtClean="0">
                <a:solidFill>
                  <a:schemeClr val="bg1"/>
                </a:solidFill>
                <a:latin typeface="Verdana"/>
                <a:cs typeface="Verdana"/>
              </a:rPr>
              <a:t>+2.6</a:t>
            </a:r>
            <a:r>
              <a:rPr lang="en-US" sz="3200" b="1" spc="-300" dirty="0" smtClean="0">
                <a:solidFill>
                  <a:schemeClr val="bg1"/>
                </a:solidFill>
                <a:latin typeface="Verdana"/>
                <a:cs typeface="Verdana"/>
              </a:rPr>
              <a:t>%</a:t>
            </a:r>
            <a:endParaRPr lang="en-US" sz="3200" b="1" spc="-3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556" y="1943467"/>
            <a:ext cx="181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REAL DISPOSABLE INCOME</a:t>
            </a:r>
            <a:r>
              <a:rPr lang="ru-RU" sz="1600" dirty="0" smtClean="0">
                <a:solidFill>
                  <a:schemeClr val="bg1"/>
                </a:solidFill>
                <a:latin typeface="Verdana"/>
                <a:cs typeface="Verdana"/>
              </a:rPr>
              <a:t>*</a:t>
            </a:r>
            <a:endParaRPr lang="ru-RU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2011" y="1943467"/>
            <a:ext cx="178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NEGATIVE RETAIL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SALES</a:t>
            </a:r>
            <a:endParaRPr lang="ru-RU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3975" y="2066578"/>
            <a:ext cx="1846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FOOD INFLATION**</a:t>
            </a:r>
            <a:endParaRPr lang="ru-RU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95187" y="164798"/>
            <a:ext cx="8759568" cy="775689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all" dirty="0">
                <a:solidFill>
                  <a:srgbClr val="2D5DB2"/>
                </a:solidFill>
                <a:latin typeface="Verdana"/>
                <a:cs typeface="Verdana"/>
              </a:rPr>
              <a:t>Growth is scarce and </a:t>
            </a:r>
            <a:endParaRPr lang="en-US" sz="2400" b="1" cap="all" dirty="0" smtClean="0">
              <a:solidFill>
                <a:srgbClr val="2D5DB2"/>
              </a:solidFill>
              <a:latin typeface="Verdana"/>
              <a:cs typeface="Verdana"/>
            </a:endParaRPr>
          </a:p>
          <a:p>
            <a:pPr algn="l"/>
            <a:r>
              <a:rPr lang="en-US" sz="24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resource </a:t>
            </a:r>
            <a:r>
              <a:rPr lang="en-US" sz="2400" b="1" cap="all" dirty="0">
                <a:solidFill>
                  <a:srgbClr val="2D5DB2"/>
                </a:solidFill>
                <a:latin typeface="Verdana"/>
                <a:cs typeface="Verdana"/>
              </a:rPr>
              <a:t>is tighter than ever</a:t>
            </a:r>
            <a:endParaRPr lang="ru-RU" sz="24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494" y="4799391"/>
            <a:ext cx="30497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Dynamics 2017 vs 2015 ** August 2017, YoY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Image result for nestle cann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-44" r="10649" b="44"/>
          <a:stretch/>
        </p:blipFill>
        <p:spPr bwMode="auto">
          <a:xfrm>
            <a:off x="6027424" y="1806913"/>
            <a:ext cx="2854638" cy="19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.pinimg.com/736x/9a/da/27/9ada2745d3c4c38fb53e0e75bfebc8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11313"/>
            <a:ext cx="1666108" cy="22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agon 23"/>
          <p:cNvSpPr/>
          <p:nvPr/>
        </p:nvSpPr>
        <p:spPr>
          <a:xfrm>
            <a:off x="-1" y="1033937"/>
            <a:ext cx="9054756" cy="401551"/>
          </a:xfrm>
          <a:prstGeom prst="homePlate">
            <a:avLst>
              <a:gd name="adj" fmla="val 52193"/>
            </a:avLst>
          </a:prstGeom>
          <a:solidFill>
            <a:srgbClr val="2D5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95187" y="137339"/>
            <a:ext cx="8759568" cy="48049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all" dirty="0">
                <a:solidFill>
                  <a:srgbClr val="2D5DB2"/>
                </a:solidFill>
                <a:latin typeface="Verdana"/>
                <a:cs typeface="Verdana"/>
              </a:rPr>
              <a:t>The world of advertising has changed</a:t>
            </a:r>
            <a:endParaRPr lang="ru-RU" sz="24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350" y="1053883"/>
            <a:ext cx="181127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Verdana"/>
                <a:cs typeface="Verdana"/>
              </a:rPr>
              <a:t>Print </a:t>
            </a:r>
            <a:r>
              <a:rPr lang="en-US" sz="1600" b="1" dirty="0">
                <a:solidFill>
                  <a:srgbClr val="FFFFFF"/>
                </a:solidFill>
                <a:latin typeface="Verdana"/>
                <a:cs typeface="Verdana"/>
              </a:rPr>
              <a:t>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4727" y="1053883"/>
            <a:ext cx="178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Verdana"/>
                <a:cs typeface="Verdana"/>
              </a:rPr>
              <a:t>TV 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3309" y="1053883"/>
            <a:ext cx="184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Verdana"/>
                <a:cs typeface="Verdana"/>
              </a:rPr>
              <a:t>Digital 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443" y="3847723"/>
            <a:ext cx="20000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 smtClean="0">
                <a:latin typeface="Verdana"/>
                <a:cs typeface="Verdana"/>
              </a:rPr>
              <a:t>Product Benefit </a:t>
            </a:r>
            <a:endParaRPr lang="en-US" sz="1200" dirty="0">
              <a:latin typeface="Verdana"/>
              <a:cs typeface="Verdana"/>
            </a:endParaRPr>
          </a:p>
          <a:p>
            <a:r>
              <a:rPr lang="en-US" sz="1200" dirty="0">
                <a:latin typeface="Verdana"/>
                <a:cs typeface="Verdana"/>
              </a:rPr>
              <a:t>Rational </a:t>
            </a:r>
            <a:r>
              <a:rPr lang="en-US" sz="1200" dirty="0" smtClean="0">
                <a:latin typeface="Verdana"/>
                <a:cs typeface="Verdana"/>
              </a:rPr>
              <a:t>Appeal</a:t>
            </a:r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1805" y="3847723"/>
            <a:ext cx="17854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Verdana"/>
                <a:cs typeface="Verdana"/>
              </a:rPr>
              <a:t>Brand Building</a:t>
            </a:r>
          </a:p>
          <a:p>
            <a:r>
              <a:rPr lang="en-US" sz="1200" dirty="0">
                <a:latin typeface="Verdana"/>
                <a:cs typeface="Verdana"/>
              </a:rPr>
              <a:t>Emotional Appeal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6911" y="3847722"/>
            <a:ext cx="305708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Verdana"/>
                <a:cs typeface="Verdana"/>
              </a:rPr>
              <a:t>Personalized Experiences</a:t>
            </a:r>
          </a:p>
          <a:p>
            <a:r>
              <a:rPr lang="en-US" sz="1200" dirty="0">
                <a:latin typeface="Verdana"/>
                <a:cs typeface="Verdana"/>
              </a:rPr>
              <a:t>Emotional &amp; Rational Appeal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945" y="1781585"/>
            <a:ext cx="2791712" cy="191095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191529" y="2581950"/>
            <a:ext cx="289170" cy="390769"/>
          </a:xfrm>
          <a:prstGeom prst="rightArrow">
            <a:avLst>
              <a:gd name="adj1" fmla="val 50000"/>
              <a:gd name="adj2" fmla="val 716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ight Arrow 20"/>
          <p:cNvSpPr/>
          <p:nvPr/>
        </p:nvSpPr>
        <p:spPr>
          <a:xfrm>
            <a:off x="5577752" y="2581949"/>
            <a:ext cx="289170" cy="390769"/>
          </a:xfrm>
          <a:prstGeom prst="rightArrow">
            <a:avLst>
              <a:gd name="adj1" fmla="val 50000"/>
              <a:gd name="adj2" fmla="val 716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295187" y="137339"/>
            <a:ext cx="8759568" cy="48049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POWERED BY Technology</a:t>
            </a:r>
            <a:endParaRPr lang="ru-RU" sz="24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25262"/>
              </p:ext>
            </p:extLst>
          </p:nvPr>
        </p:nvGraphicFramePr>
        <p:xfrm>
          <a:off x="0" y="1315911"/>
          <a:ext cx="9144000" cy="272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882">
                <a:tc>
                  <a:txBody>
                    <a:bodyPr/>
                    <a:lstStyle/>
                    <a:p>
                      <a:pPr marL="987425" indent="0" algn="ctr">
                        <a:tabLst>
                          <a:tab pos="538163" algn="l"/>
                        </a:tabLst>
                      </a:pPr>
                      <a:r>
                        <a:rPr lang="en-US" sz="1600" b="1" i="0" cap="all" dirty="0" smtClean="0">
                          <a:latin typeface="Verdana"/>
                          <a:cs typeface="Verdana"/>
                        </a:rPr>
                        <a:t>Technology brings</a:t>
                      </a:r>
                      <a:r>
                        <a:rPr lang="en-US" sz="1600" b="1" i="0" cap="all" baseline="0" dirty="0" smtClean="0">
                          <a:latin typeface="Verdana"/>
                          <a:cs typeface="Verdana"/>
                        </a:rPr>
                        <a:t> opportunities</a:t>
                      </a:r>
                      <a:endParaRPr lang="en-US" sz="1600" b="1" i="0" cap="all" dirty="0">
                        <a:latin typeface="Verdana"/>
                        <a:cs typeface="Verdan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DB2"/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cap="all" dirty="0" smtClean="0">
                          <a:latin typeface="Verdana"/>
                          <a:cs typeface="Verdana"/>
                        </a:rPr>
                        <a:t>Technology brings</a:t>
                      </a:r>
                      <a:r>
                        <a:rPr lang="en-US" sz="1600" b="1" i="0" cap="all" baseline="0" dirty="0" smtClean="0">
                          <a:latin typeface="Verdana"/>
                          <a:cs typeface="Verdana"/>
                        </a:rPr>
                        <a:t> </a:t>
                      </a:r>
                    </a:p>
                    <a:p>
                      <a:pPr marL="541338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cap="all" baseline="0" dirty="0" smtClean="0">
                          <a:latin typeface="Verdana"/>
                          <a:cs typeface="Verdana"/>
                        </a:rPr>
                        <a:t>CHALLENGES</a:t>
                      </a:r>
                      <a:endParaRPr lang="en-US" sz="1600" b="1" i="0" cap="all" dirty="0" smtClean="0">
                        <a:latin typeface="Verdana"/>
                        <a:cs typeface="Verdana"/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70">
                <a:tc>
                  <a:txBody>
                    <a:bodyPr/>
                    <a:lstStyle/>
                    <a:p>
                      <a:pPr marL="0" marR="0" indent="15255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Precision</a:t>
                      </a:r>
                      <a:r>
                        <a:rPr lang="en-US" sz="2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targeting</a:t>
                      </a:r>
                      <a:endParaRPr lang="en-US" sz="2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indent="5334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Fragmentation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70">
                <a:tc>
                  <a:txBody>
                    <a:bodyPr/>
                    <a:lstStyle/>
                    <a:p>
                      <a:pPr marL="0" marR="0" lvl="0" indent="15255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Consumer insight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73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Data overload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370">
                <a:tc>
                  <a:txBody>
                    <a:bodyPr/>
                    <a:lstStyle/>
                    <a:p>
                      <a:pPr marL="0" marR="0" lvl="0" indent="15255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Analytical rigor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73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Operational complexity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" y="2157081"/>
            <a:ext cx="348412" cy="34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2" y="2781164"/>
            <a:ext cx="431238" cy="431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9" y="3489538"/>
            <a:ext cx="376022" cy="376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87" y="2082821"/>
            <a:ext cx="381308" cy="381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2" y="2815899"/>
            <a:ext cx="356580" cy="356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81" y="3456694"/>
            <a:ext cx="422722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3824356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/>
          <a:stretch/>
        </p:blipFill>
        <p:spPr>
          <a:xfrm>
            <a:off x="266485" y="1630363"/>
            <a:ext cx="4181657" cy="2525389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95187" y="137339"/>
            <a:ext cx="8759568" cy="48049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all" dirty="0">
                <a:solidFill>
                  <a:srgbClr val="2D5DB2"/>
                </a:solidFill>
                <a:latin typeface="Verdana"/>
                <a:cs typeface="Verdana"/>
              </a:rPr>
              <a:t>We need both </a:t>
            </a:r>
            <a:r>
              <a:rPr lang="en-US" sz="24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MEDIA ENGINES TO WORK</a:t>
            </a:r>
            <a:endParaRPr lang="ru-RU" sz="24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pic>
        <p:nvPicPr>
          <p:cNvPr id="6" name="Picture 5" descr="flax2014_fb_1413206206-1024x51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8660"/>
          <a:stretch/>
        </p:blipFill>
        <p:spPr>
          <a:xfrm>
            <a:off x="4448174" y="1645088"/>
            <a:ext cx="4310063" cy="2510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1510" y="1314015"/>
            <a:ext cx="378489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Verdana"/>
                <a:cs typeface="Verdana"/>
              </a:rPr>
              <a:t>Brand building equity / Mass reach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906" y="1314016"/>
            <a:ext cx="4177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/>
                <a:cs typeface="Verdana"/>
              </a:rPr>
              <a:t>Personalization / </a:t>
            </a:r>
            <a:r>
              <a:rPr lang="en-US" sz="1400" b="1" dirty="0">
                <a:latin typeface="Verdana"/>
                <a:cs typeface="Verdana"/>
              </a:rPr>
              <a:t>Direct Response</a:t>
            </a:r>
          </a:p>
        </p:txBody>
      </p:sp>
    </p:spTree>
    <p:extLst>
      <p:ext uri="{BB962C8B-B14F-4D97-AF65-F5344CB8AC3E}">
        <p14:creationId xmlns:p14="http://schemas.microsoft.com/office/powerpoint/2010/main" val="1610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/>
          <p:cNvSpPr txBox="1">
            <a:spLocks/>
          </p:cNvSpPr>
          <p:nvPr/>
        </p:nvSpPr>
        <p:spPr>
          <a:xfrm>
            <a:off x="295187" y="137339"/>
            <a:ext cx="8759568" cy="48049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AND CONTINUE TO DEVELOP THEM</a:t>
            </a:r>
            <a:endParaRPr lang="ru-RU" sz="24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33" y="1425128"/>
            <a:ext cx="435383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latin typeface="Verdana"/>
                <a:cs typeface="Verdana"/>
              </a:rPr>
              <a:t>GLOBAL LEARNINGS: DIGITAL &amp; TV ROI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4953" y="1425127"/>
            <a:ext cx="400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Verdana"/>
                <a:cs typeface="Verdana"/>
              </a:rPr>
              <a:t>INNOVATIVE CAMPAIGNS IN DIGITAL</a:t>
            </a:r>
          </a:p>
          <a:p>
            <a:pPr algn="ctr"/>
            <a:r>
              <a:rPr lang="en-US" sz="1400" b="1" dirty="0" smtClean="0">
                <a:latin typeface="Verdana"/>
                <a:cs typeface="Verdana"/>
              </a:rPr>
              <a:t>3 sec online video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61913000"/>
              </p:ext>
            </p:extLst>
          </p:nvPr>
        </p:nvGraphicFramePr>
        <p:xfrm>
          <a:off x="260350" y="1994594"/>
          <a:ext cx="4072437" cy="222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294443" y="3849406"/>
            <a:ext cx="2237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600" dirty="0" smtClean="0">
                <a:solidFill>
                  <a:srgbClr val="696261"/>
                </a:solidFill>
                <a:latin typeface="Verdana"/>
                <a:cs typeface="Verdana"/>
              </a:rPr>
              <a:t>* </a:t>
            </a:r>
            <a:r>
              <a:rPr lang="fr-CH" sz="600" dirty="0" err="1" smtClean="0">
                <a:solidFill>
                  <a:srgbClr val="696261"/>
                </a:solidFill>
                <a:latin typeface="Verdana"/>
                <a:cs typeface="Verdana"/>
              </a:rPr>
              <a:t>Various</a:t>
            </a:r>
            <a:r>
              <a:rPr lang="fr-CH" sz="600" dirty="0" smtClean="0">
                <a:solidFill>
                  <a:srgbClr val="696261"/>
                </a:solidFill>
                <a:latin typeface="Verdana"/>
                <a:cs typeface="Verdana"/>
              </a:rPr>
              <a:t> </a:t>
            </a:r>
            <a:r>
              <a:rPr lang="fr-CH" sz="600" dirty="0" err="1" smtClean="0">
                <a:solidFill>
                  <a:srgbClr val="696261"/>
                </a:solidFill>
                <a:latin typeface="Verdana"/>
                <a:cs typeface="Verdana"/>
              </a:rPr>
              <a:t>markets</a:t>
            </a:r>
            <a:endParaRPr lang="fr-CH" sz="600" dirty="0">
              <a:solidFill>
                <a:srgbClr val="696261"/>
              </a:solidFill>
              <a:latin typeface="Verdana"/>
              <a:cs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600" dirty="0" smtClean="0">
                <a:solidFill>
                  <a:srgbClr val="696261"/>
                </a:solidFill>
                <a:latin typeface="Verdana"/>
                <a:cs typeface="Verdana"/>
              </a:rPr>
              <a:t>   Source</a:t>
            </a:r>
            <a:r>
              <a:rPr lang="fr-CH" sz="600" dirty="0">
                <a:solidFill>
                  <a:srgbClr val="696261"/>
                </a:solidFill>
                <a:latin typeface="Verdana"/>
                <a:cs typeface="Verdana"/>
              </a:rPr>
              <a:t>: </a:t>
            </a:r>
            <a:r>
              <a:rPr lang="fr-CH" sz="600" dirty="0" err="1">
                <a:solidFill>
                  <a:srgbClr val="696261"/>
                </a:solidFill>
                <a:latin typeface="Verdana"/>
                <a:cs typeface="Verdana"/>
              </a:rPr>
              <a:t>Analytic</a:t>
            </a:r>
            <a:r>
              <a:rPr lang="fr-CH" sz="600" dirty="0">
                <a:solidFill>
                  <a:srgbClr val="696261"/>
                </a:solidFill>
                <a:latin typeface="Verdana"/>
                <a:cs typeface="Verdana"/>
              </a:rPr>
              <a:t> </a:t>
            </a:r>
            <a:r>
              <a:rPr lang="fr-CH" sz="600" dirty="0" err="1">
                <a:solidFill>
                  <a:srgbClr val="696261"/>
                </a:solidFill>
                <a:latin typeface="Verdana"/>
                <a:cs typeface="Verdana"/>
              </a:rPr>
              <a:t>Partners</a:t>
            </a:r>
            <a:r>
              <a:rPr lang="fr-CH" sz="600" dirty="0">
                <a:solidFill>
                  <a:srgbClr val="696261"/>
                </a:solidFill>
                <a:latin typeface="Verdana"/>
                <a:cs typeface="Verdana"/>
              </a:rPr>
              <a:t>, Marketing Mix </a:t>
            </a:r>
            <a:r>
              <a:rPr lang="fr-CH" sz="600" dirty="0" err="1">
                <a:solidFill>
                  <a:srgbClr val="696261"/>
                </a:solidFill>
                <a:latin typeface="Verdana"/>
                <a:cs typeface="Verdana"/>
              </a:rPr>
              <a:t>Modelling</a:t>
            </a:r>
            <a:endParaRPr lang="fr-CH" sz="600" dirty="0">
              <a:solidFill>
                <a:srgbClr val="696261"/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4953" y="3527334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/>
                <a:cs typeface="Verdana"/>
              </a:rPr>
              <a:t>Unaided Brand Awareness 		</a:t>
            </a:r>
            <a:r>
              <a:rPr lang="en-US" sz="1200" dirty="0" smtClean="0">
                <a:solidFill>
                  <a:srgbClr val="008000"/>
                </a:solidFill>
                <a:latin typeface="Verdana"/>
                <a:cs typeface="Verdana"/>
                <a:sym typeface="Webdings" panose="05030102010509060703" pitchFamily="18" charset="2"/>
              </a:rPr>
              <a:t></a:t>
            </a:r>
            <a:r>
              <a:rPr lang="en-US" sz="1200" dirty="0" smtClean="0">
                <a:latin typeface="Verdana"/>
                <a:cs typeface="Verdana"/>
                <a:sym typeface="Webdings" panose="05030102010509060703" pitchFamily="18" charset="2"/>
              </a:rPr>
              <a:t>12pts </a:t>
            </a:r>
            <a:r>
              <a:rPr lang="ru-RU" sz="1200" dirty="0" smtClean="0">
                <a:latin typeface="Verdana"/>
                <a:cs typeface="Verdana"/>
                <a:sym typeface="Webdings" panose="05030102010509060703" pitchFamily="18" charset="2"/>
              </a:rPr>
              <a:t> </a:t>
            </a:r>
            <a:endParaRPr lang="en-US" sz="1200" dirty="0" smtClean="0">
              <a:latin typeface="Verdana"/>
              <a:cs typeface="Verdana"/>
              <a:sym typeface="Webdings" panose="05030102010509060703" pitchFamily="18" charset="2"/>
            </a:endParaRPr>
          </a:p>
          <a:p>
            <a:r>
              <a:rPr lang="en-US" sz="1200" dirty="0" smtClean="0">
                <a:latin typeface="Verdana"/>
                <a:cs typeface="Verdana"/>
              </a:rPr>
              <a:t>Top of Mind Brand Awareness </a:t>
            </a:r>
            <a:r>
              <a:rPr lang="ru-RU" sz="1200" dirty="0" smtClean="0">
                <a:latin typeface="Verdana"/>
                <a:cs typeface="Verdana"/>
              </a:rPr>
              <a:t> </a:t>
            </a:r>
            <a:r>
              <a:rPr lang="en-US" sz="1200" dirty="0" smtClean="0">
                <a:latin typeface="Verdana"/>
                <a:cs typeface="Verdana"/>
              </a:rPr>
              <a:t>	</a:t>
            </a:r>
            <a:r>
              <a:rPr lang="en-US" sz="1200" dirty="0" smtClean="0">
                <a:solidFill>
                  <a:srgbClr val="008000"/>
                </a:solidFill>
                <a:latin typeface="Verdana"/>
                <a:cs typeface="Verdana"/>
                <a:sym typeface="Webdings" panose="05030102010509060703" pitchFamily="18" charset="2"/>
              </a:rPr>
              <a:t></a:t>
            </a:r>
            <a:r>
              <a:rPr lang="en-US" sz="1200" dirty="0" smtClean="0">
                <a:latin typeface="Verdana"/>
                <a:cs typeface="Verdana"/>
                <a:sym typeface="Webdings" panose="05030102010509060703" pitchFamily="18" charset="2"/>
              </a:rPr>
              <a:t>16pts </a:t>
            </a:r>
            <a:endParaRPr lang="en-US" sz="12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13876" y="2419985"/>
            <a:ext cx="2810245" cy="1055039"/>
            <a:chOff x="4835525" y="2788291"/>
            <a:chExt cx="2810245" cy="10550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525" y="2788291"/>
              <a:ext cx="1351319" cy="10550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501" y="2802095"/>
              <a:ext cx="1347269" cy="1041235"/>
            </a:xfrm>
            <a:prstGeom prst="rect">
              <a:avLst/>
            </a:prstGeom>
          </p:spPr>
        </p:pic>
      </p:grpSp>
      <p:pic>
        <p:nvPicPr>
          <p:cNvPr id="26" name="Picture 25" descr="ba83a7d2ea217dc42122a333db06d12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83" y="2136842"/>
            <a:ext cx="1559393" cy="76318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454666" y="1097372"/>
            <a:ext cx="0" cy="3536541"/>
          </a:xfrm>
          <a:prstGeom prst="line">
            <a:avLst/>
          </a:prstGeom>
          <a:ln w="12700" cmpd="sng">
            <a:solidFill>
              <a:srgbClr val="2D5DB2"/>
            </a:solidFill>
            <a:prstDash val="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3560763"/>
            <a:ext cx="9144000" cy="1020824"/>
          </a:xfrm>
          <a:prstGeom prst="rect">
            <a:avLst/>
          </a:prstGeom>
          <a:solidFill>
            <a:srgbClr val="80808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308863" y="75935"/>
            <a:ext cx="8905475" cy="66325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2D5DB2"/>
                </a:solidFill>
                <a:latin typeface="Verdana"/>
                <a:cs typeface="Verdana"/>
              </a:rPr>
              <a:t>Our long term </a:t>
            </a:r>
            <a:r>
              <a:rPr lang="en-US" sz="18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health </a:t>
            </a:r>
            <a:r>
              <a:rPr lang="en-US" sz="1800" b="1" cap="all" dirty="0">
                <a:solidFill>
                  <a:srgbClr val="2D5DB2"/>
                </a:solidFill>
                <a:latin typeface="Verdana"/>
                <a:cs typeface="Verdana"/>
              </a:rPr>
              <a:t>BRINGS </a:t>
            </a:r>
            <a:r>
              <a:rPr lang="en-US" sz="1800" b="1" cap="all" dirty="0" smtClean="0">
                <a:solidFill>
                  <a:srgbClr val="2D5DB2"/>
                </a:solidFill>
                <a:latin typeface="Verdana"/>
                <a:cs typeface="Verdana"/>
              </a:rPr>
              <a:t>revenue FOR MEDIA PARTNERS. COST &amp; EFFICIENCY ARE KEY FOR OUR HEALTH</a:t>
            </a:r>
            <a:endParaRPr lang="ru-RU" sz="1800" b="1" cap="all" dirty="0">
              <a:solidFill>
                <a:srgbClr val="2D5DB2"/>
              </a:solidFill>
              <a:latin typeface="Verdana"/>
              <a:cs typeface="Verdan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1402" y="1358299"/>
            <a:ext cx="3149512" cy="2024880"/>
            <a:chOff x="5521947" y="1462176"/>
            <a:chExt cx="2988755" cy="192152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7867" t="24179" r="7188"/>
            <a:stretch/>
          </p:blipFill>
          <p:spPr>
            <a:xfrm>
              <a:off x="5521977" y="1462176"/>
              <a:ext cx="1508458" cy="960725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3889" t="14401" r="7613"/>
            <a:stretch/>
          </p:blipFill>
          <p:spPr>
            <a:xfrm>
              <a:off x="7026678" y="1467981"/>
              <a:ext cx="1484024" cy="957406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9887" b="12993"/>
            <a:stretch/>
          </p:blipFill>
          <p:spPr>
            <a:xfrm>
              <a:off x="5521947" y="2412707"/>
              <a:ext cx="1508488" cy="970996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l="4312" r="6964" b="13025"/>
            <a:stretch/>
          </p:blipFill>
          <p:spPr>
            <a:xfrm>
              <a:off x="7026679" y="2415465"/>
              <a:ext cx="1484023" cy="968238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66" y="1590079"/>
            <a:ext cx="750129" cy="262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3" y="1530810"/>
            <a:ext cx="821462" cy="3808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59233" y="1959614"/>
            <a:ext cx="1115993" cy="68116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57253" y="3628595"/>
            <a:ext cx="2701214" cy="7997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2D5DB2"/>
                </a:solidFill>
                <a:latin typeface="Verdana"/>
                <a:cs typeface="Verdana"/>
              </a:rPr>
              <a:t>&gt; Billions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Verdana"/>
                <a:cs typeface="Verdana"/>
              </a:rPr>
              <a:t>Big Brands AD SPENDS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2686" y="3628595"/>
            <a:ext cx="2701214" cy="7997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2D5DB2"/>
                </a:solidFill>
                <a:latin typeface="Verdana"/>
                <a:cs typeface="Verdana"/>
              </a:rPr>
              <a:t>&lt; Millions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Verdana"/>
                <a:cs typeface="Verdana"/>
              </a:rPr>
              <a:t>‘Craft’ Brands AD SPENDS</a:t>
            </a:r>
          </a:p>
        </p:txBody>
      </p:sp>
      <p:pic>
        <p:nvPicPr>
          <p:cNvPr id="26" name="Picture 25" descr="henkel-logo-pn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65" y="1474184"/>
            <a:ext cx="665794" cy="494112"/>
          </a:xfrm>
          <a:prstGeom prst="rect">
            <a:avLst/>
          </a:prstGeom>
        </p:spPr>
      </p:pic>
      <p:pic>
        <p:nvPicPr>
          <p:cNvPr id="27" name="Picture 26" descr="mondelez-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3" y="2136094"/>
            <a:ext cx="1008132" cy="240690"/>
          </a:xfrm>
          <a:prstGeom prst="rect">
            <a:avLst/>
          </a:prstGeom>
        </p:spPr>
      </p:pic>
      <p:pic>
        <p:nvPicPr>
          <p:cNvPr id="41" name="Picture 40" descr="Logo_MARS_incorporated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5" y="2119230"/>
            <a:ext cx="1002524" cy="355897"/>
          </a:xfrm>
          <a:prstGeom prst="rect">
            <a:avLst/>
          </a:prstGeom>
        </p:spPr>
      </p:pic>
      <p:pic>
        <p:nvPicPr>
          <p:cNvPr id="42" name="Picture 41" descr="8363-pepsi-pepsi-sign.png.jpe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2601207"/>
            <a:ext cx="474777" cy="617091"/>
          </a:xfrm>
          <a:prstGeom prst="rect">
            <a:avLst/>
          </a:prstGeom>
        </p:spPr>
      </p:pic>
      <p:pic>
        <p:nvPicPr>
          <p:cNvPr id="43" name="Picture 42" descr="Loreal-paris-logo-vecto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9" y="2430822"/>
            <a:ext cx="1349100" cy="957860"/>
          </a:xfrm>
          <a:prstGeom prst="rect">
            <a:avLst/>
          </a:prstGeom>
        </p:spPr>
      </p:pic>
      <p:pic>
        <p:nvPicPr>
          <p:cNvPr id="44" name="Picture 43" descr="P&amp;G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91" y="2757168"/>
            <a:ext cx="700737" cy="305169"/>
          </a:xfrm>
          <a:prstGeom prst="rect">
            <a:avLst/>
          </a:prstGeom>
        </p:spPr>
      </p:pic>
      <p:pic>
        <p:nvPicPr>
          <p:cNvPr id="45" name="Picture 44" descr="Unilever-logo-C7995A25D2-seeklogo.co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08" y="2640783"/>
            <a:ext cx="487730" cy="5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12315" y="2063691"/>
            <a:ext cx="4953062" cy="138663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3200" b="1" dirty="0" smtClean="0">
                <a:solidFill>
                  <a:srgbClr val="2D5DB2"/>
                </a:solidFill>
                <a:latin typeface="Verdana" charset="0"/>
                <a:ea typeface="Verdana" charset="0"/>
                <a:cs typeface="Verdana" charset="0"/>
              </a:rPr>
              <a:t>THANK YOU</a:t>
            </a:r>
            <a:endParaRPr lang="ru-RU" sz="4000" b="1" cap="all" dirty="0">
              <a:solidFill>
                <a:srgbClr val="2D5DB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133710" y="3653589"/>
            <a:ext cx="2662495" cy="16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211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Webdings</vt:lpstr>
      <vt:lpstr>Custom Design</vt:lpstr>
      <vt:lpstr>The existential FMCG challenge: We are all in this together</vt:lpstr>
      <vt:lpstr>The new reality of FMCG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Alexey Khodyachikh</dc:creator>
  <cp:lastModifiedBy>Khodyachikh,Alexey,MOSCOW,Marketing Communication</cp:lastModifiedBy>
  <cp:revision>145</cp:revision>
  <cp:lastPrinted>2017-09-20T05:32:43Z</cp:lastPrinted>
  <dcterms:created xsi:type="dcterms:W3CDTF">2017-04-06T00:19:34Z</dcterms:created>
  <dcterms:modified xsi:type="dcterms:W3CDTF">2017-09-20T06:23:27Z</dcterms:modified>
</cp:coreProperties>
</file>